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sldIdLst>
    <p:sldId id="256" r:id="rId2"/>
    <p:sldId id="265" r:id="rId3"/>
    <p:sldId id="257" r:id="rId4"/>
    <p:sldId id="266" r:id="rId5"/>
    <p:sldId id="258" r:id="rId6"/>
    <p:sldId id="261" r:id="rId7"/>
    <p:sldId id="262" r:id="rId8"/>
    <p:sldId id="263" r:id="rId9"/>
    <p:sldId id="264" r:id="rId10"/>
    <p:sldId id="267"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62" autoAdjust="0"/>
    <p:restoredTop sz="91724" autoAdjust="0"/>
  </p:normalViewPr>
  <p:slideViewPr>
    <p:cSldViewPr snapToGrid="0">
      <p:cViewPr varScale="1">
        <p:scale>
          <a:sx n="68" d="100"/>
          <a:sy n="68" d="100"/>
        </p:scale>
        <p:origin x="-1392"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B28BD5D-3CD9-4B66-B864-352B213650C7}" type="datetimeFigureOut">
              <a:rPr lang="en-US" smtClean="0"/>
              <a:pPr/>
              <a:t>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8135B-3F0B-40BE-A867-738628BF47DF}" type="slidenum">
              <a:rPr lang="en-US" smtClean="0"/>
              <a:pPr/>
              <a:t>‹#›</a:t>
            </a:fld>
            <a:endParaRPr lang="en-US"/>
          </a:p>
        </p:txBody>
      </p:sp>
    </p:spTree>
    <p:extLst>
      <p:ext uri="{BB962C8B-B14F-4D97-AF65-F5344CB8AC3E}">
        <p14:creationId xmlns:p14="http://schemas.microsoft.com/office/powerpoint/2010/main" xmlns="" val="1080002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B28BD5D-3CD9-4B66-B864-352B213650C7}" type="datetimeFigureOut">
              <a:rPr lang="en-US" smtClean="0"/>
              <a:pPr/>
              <a:t>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8135B-3F0B-40BE-A867-738628BF47DF}" type="slidenum">
              <a:rPr lang="en-US" smtClean="0"/>
              <a:pPr/>
              <a:t>‹#›</a:t>
            </a:fld>
            <a:endParaRPr lang="en-US"/>
          </a:p>
        </p:txBody>
      </p:sp>
    </p:spTree>
    <p:extLst>
      <p:ext uri="{BB962C8B-B14F-4D97-AF65-F5344CB8AC3E}">
        <p14:creationId xmlns:p14="http://schemas.microsoft.com/office/powerpoint/2010/main" xmlns="" val="2502820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28BD5D-3CD9-4B66-B864-352B213650C7}" type="datetimeFigureOut">
              <a:rPr lang="en-US" smtClean="0"/>
              <a:pPr/>
              <a:t>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8135B-3F0B-40BE-A867-738628BF47DF}" type="slidenum">
              <a:rPr lang="en-US" smtClean="0"/>
              <a:pPr/>
              <a:t>‹#›</a:t>
            </a:fld>
            <a:endParaRPr lang="en-US"/>
          </a:p>
        </p:txBody>
      </p:sp>
    </p:spTree>
    <p:extLst>
      <p:ext uri="{BB962C8B-B14F-4D97-AF65-F5344CB8AC3E}">
        <p14:creationId xmlns:p14="http://schemas.microsoft.com/office/powerpoint/2010/main" xmlns="" val="1630298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B28BD5D-3CD9-4B66-B864-352B213650C7}" type="datetimeFigureOut">
              <a:rPr lang="en-US" smtClean="0"/>
              <a:pPr/>
              <a:t>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C8135B-3F0B-40BE-A867-738628BF47DF}" type="slidenum">
              <a:rPr lang="en-US" smtClean="0"/>
              <a:pPr/>
              <a:t>‹#›</a:t>
            </a:fld>
            <a:endParaRPr lang="en-US"/>
          </a:p>
        </p:txBody>
      </p:sp>
    </p:spTree>
    <p:extLst>
      <p:ext uri="{BB962C8B-B14F-4D97-AF65-F5344CB8AC3E}">
        <p14:creationId xmlns:p14="http://schemas.microsoft.com/office/powerpoint/2010/main" xmlns="" val="4257497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B28BD5D-3CD9-4B66-B864-352B213650C7}" type="datetimeFigureOut">
              <a:rPr lang="en-US" smtClean="0"/>
              <a:pPr/>
              <a:t>2/16/2018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C8135B-3F0B-40BE-A867-738628BF47DF}" type="slidenum">
              <a:rPr lang="en-US" smtClean="0"/>
              <a:pPr/>
              <a:t>‹#›</a:t>
            </a:fld>
            <a:endParaRPr lang="en-US"/>
          </a:p>
        </p:txBody>
      </p:sp>
    </p:spTree>
    <p:extLst>
      <p:ext uri="{BB962C8B-B14F-4D97-AF65-F5344CB8AC3E}">
        <p14:creationId xmlns:p14="http://schemas.microsoft.com/office/powerpoint/2010/main" xmlns="" val="547684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B28BD5D-3CD9-4B66-B864-352B213650C7}" type="datetimeFigureOut">
              <a:rPr lang="en-US" smtClean="0"/>
              <a:pPr/>
              <a:t>2/16/2018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C8135B-3F0B-40BE-A867-738628BF47DF}" type="slidenum">
              <a:rPr lang="en-US" smtClean="0"/>
              <a:pPr/>
              <a:t>‹#›</a:t>
            </a:fld>
            <a:endParaRPr lang="en-US"/>
          </a:p>
        </p:txBody>
      </p:sp>
    </p:spTree>
    <p:extLst>
      <p:ext uri="{BB962C8B-B14F-4D97-AF65-F5344CB8AC3E}">
        <p14:creationId xmlns:p14="http://schemas.microsoft.com/office/powerpoint/2010/main" xmlns="" val="3772757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28BD5D-3CD9-4B66-B864-352B213650C7}" type="datetimeFigureOut">
              <a:rPr lang="en-US" smtClean="0"/>
              <a:pPr/>
              <a:t>2/16/2018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C8135B-3F0B-40BE-A867-738628BF47DF}" type="slidenum">
              <a:rPr lang="en-US" smtClean="0"/>
              <a:pPr/>
              <a:t>‹#›</a:t>
            </a:fld>
            <a:endParaRPr lang="en-US"/>
          </a:p>
        </p:txBody>
      </p:sp>
    </p:spTree>
    <p:extLst>
      <p:ext uri="{BB962C8B-B14F-4D97-AF65-F5344CB8AC3E}">
        <p14:creationId xmlns:p14="http://schemas.microsoft.com/office/powerpoint/2010/main" xmlns="" val="1768536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28BD5D-3CD9-4B66-B864-352B213650C7}" type="datetimeFigureOut">
              <a:rPr lang="en-US" smtClean="0"/>
              <a:pPr/>
              <a:t>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C8135B-3F0B-40BE-A867-738628BF47DF}" type="slidenum">
              <a:rPr lang="en-US" smtClean="0"/>
              <a:pPr/>
              <a:t>‹#›</a:t>
            </a:fld>
            <a:endParaRPr lang="en-US"/>
          </a:p>
        </p:txBody>
      </p:sp>
    </p:spTree>
    <p:extLst>
      <p:ext uri="{BB962C8B-B14F-4D97-AF65-F5344CB8AC3E}">
        <p14:creationId xmlns:p14="http://schemas.microsoft.com/office/powerpoint/2010/main" xmlns="" val="2346697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28BD5D-3CD9-4B66-B864-352B213650C7}" type="datetimeFigureOut">
              <a:rPr lang="en-US" smtClean="0"/>
              <a:pPr/>
              <a:t>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C8135B-3F0B-40BE-A867-738628BF47DF}" type="slidenum">
              <a:rPr lang="en-US" smtClean="0"/>
              <a:pPr/>
              <a:t>‹#›</a:t>
            </a:fld>
            <a:endParaRPr lang="en-US"/>
          </a:p>
        </p:txBody>
      </p:sp>
    </p:spTree>
    <p:extLst>
      <p:ext uri="{BB962C8B-B14F-4D97-AF65-F5344CB8AC3E}">
        <p14:creationId xmlns:p14="http://schemas.microsoft.com/office/powerpoint/2010/main" xmlns="" val="1200653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28BD5D-3CD9-4B66-B864-352B213650C7}" type="datetimeFigureOut">
              <a:rPr lang="en-US" smtClean="0"/>
              <a:pPr/>
              <a:t>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8135B-3F0B-40BE-A867-738628BF47DF}" type="slidenum">
              <a:rPr lang="en-US" smtClean="0"/>
              <a:pPr/>
              <a:t>‹#›</a:t>
            </a:fld>
            <a:endParaRPr lang="en-US"/>
          </a:p>
        </p:txBody>
      </p:sp>
    </p:spTree>
    <p:extLst>
      <p:ext uri="{BB962C8B-B14F-4D97-AF65-F5344CB8AC3E}">
        <p14:creationId xmlns:p14="http://schemas.microsoft.com/office/powerpoint/2010/main" xmlns="" val="2930056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28BD5D-3CD9-4B66-B864-352B213650C7}" type="datetimeFigureOut">
              <a:rPr lang="en-US" smtClean="0"/>
              <a:pPr/>
              <a:t>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8135B-3F0B-40BE-A867-738628BF47DF}"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0965118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28BD5D-3CD9-4B66-B864-352B213650C7}" type="datetimeFigureOut">
              <a:rPr lang="en-US" smtClean="0"/>
              <a:pPr/>
              <a:t>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8135B-3F0B-40BE-A867-738628BF47DF}" type="slidenum">
              <a:rPr lang="en-US" smtClean="0"/>
              <a:pPr/>
              <a:t>‹#›</a:t>
            </a:fld>
            <a:endParaRPr lang="en-US"/>
          </a:p>
        </p:txBody>
      </p:sp>
    </p:spTree>
    <p:extLst>
      <p:ext uri="{BB962C8B-B14F-4D97-AF65-F5344CB8AC3E}">
        <p14:creationId xmlns:p14="http://schemas.microsoft.com/office/powerpoint/2010/main" xmlns="" val="19789151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28BD5D-3CD9-4B66-B864-352B213650C7}" type="datetimeFigureOut">
              <a:rPr lang="en-US" smtClean="0"/>
              <a:pPr/>
              <a:t>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8135B-3F0B-40BE-A867-738628BF47DF}"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9032861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28BD5D-3CD9-4B66-B864-352B213650C7}" type="datetimeFigureOut">
              <a:rPr lang="en-US" smtClean="0"/>
              <a:pPr/>
              <a:t>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8135B-3F0B-40BE-A867-738628BF47DF}" type="slidenum">
              <a:rPr lang="en-US" smtClean="0"/>
              <a:pPr/>
              <a:t>‹#›</a:t>
            </a:fld>
            <a:endParaRPr lang="en-US"/>
          </a:p>
        </p:txBody>
      </p:sp>
    </p:spTree>
    <p:extLst>
      <p:ext uri="{BB962C8B-B14F-4D97-AF65-F5344CB8AC3E}">
        <p14:creationId xmlns:p14="http://schemas.microsoft.com/office/powerpoint/2010/main" xmlns="" val="24429488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B28BD5D-3CD9-4B66-B864-352B213650C7}" type="datetimeFigureOut">
              <a:rPr lang="en-US" smtClean="0"/>
              <a:pPr/>
              <a:t>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8135B-3F0B-40BE-A867-738628BF47DF}" type="slidenum">
              <a:rPr lang="en-US" smtClean="0"/>
              <a:pPr/>
              <a:t>‹#›</a:t>
            </a:fld>
            <a:endParaRPr lang="en-US"/>
          </a:p>
        </p:txBody>
      </p:sp>
    </p:spTree>
    <p:extLst>
      <p:ext uri="{BB962C8B-B14F-4D97-AF65-F5344CB8AC3E}">
        <p14:creationId xmlns:p14="http://schemas.microsoft.com/office/powerpoint/2010/main" xmlns="" val="3615809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B28BD5D-3CD9-4B66-B864-352B213650C7}" type="datetimeFigureOut">
              <a:rPr lang="en-US" smtClean="0"/>
              <a:pPr/>
              <a:t>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8135B-3F0B-40BE-A867-738628BF47DF}" type="slidenum">
              <a:rPr lang="en-US" smtClean="0"/>
              <a:pPr/>
              <a:t>‹#›</a:t>
            </a:fld>
            <a:endParaRPr lang="en-US"/>
          </a:p>
        </p:txBody>
      </p:sp>
    </p:spTree>
    <p:extLst>
      <p:ext uri="{BB962C8B-B14F-4D97-AF65-F5344CB8AC3E}">
        <p14:creationId xmlns:p14="http://schemas.microsoft.com/office/powerpoint/2010/main" xmlns="" val="2380243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B28BD5D-3CD9-4B66-B864-352B213650C7}" type="datetimeFigureOut">
              <a:rPr lang="en-US" smtClean="0"/>
              <a:pPr/>
              <a:t>2/16/2018</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13C8135B-3F0B-40BE-A867-738628BF47DF}" type="slidenum">
              <a:rPr lang="en-US" smtClean="0"/>
              <a:pPr/>
              <a:t>‹#›</a:t>
            </a:fld>
            <a:endParaRPr lang="en-US"/>
          </a:p>
        </p:txBody>
      </p:sp>
    </p:spTree>
    <p:extLst>
      <p:ext uri="{BB962C8B-B14F-4D97-AF65-F5344CB8AC3E}">
        <p14:creationId xmlns:p14="http://schemas.microsoft.com/office/powerpoint/2010/main" xmlns="" val="3509310640"/>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US" dirty="0" smtClean="0"/>
              <a:t>TELAMON CORPORATION (HEAD START)</a:t>
            </a:r>
            <a:endParaRPr lang="en-US" dirty="0"/>
          </a:p>
        </p:txBody>
      </p:sp>
      <p:sp>
        <p:nvSpPr>
          <p:cNvPr id="5" name="Content Placeholder 4"/>
          <p:cNvSpPr>
            <a:spLocks noGrp="1"/>
          </p:cNvSpPr>
          <p:nvPr>
            <p:ph type="subTitle" idx="1"/>
          </p:nvPr>
        </p:nvSpPr>
        <p:spPr/>
        <p:txBody>
          <a:bodyPr>
            <a:normAutofit lnSpcReduction="10000"/>
          </a:bodyPr>
          <a:lstStyle/>
          <a:p>
            <a:pPr marL="0" indent="0" algn="ctr">
              <a:buNone/>
            </a:pPr>
            <a:r>
              <a:rPr lang="en-US" dirty="0"/>
              <a:t>Presentation of Telamon corporation(Head Start</a:t>
            </a:r>
            <a:r>
              <a:rPr lang="en-US" dirty="0" smtClean="0"/>
              <a:t>)</a:t>
            </a:r>
          </a:p>
          <a:p>
            <a:pPr marL="0" indent="0" algn="ctr">
              <a:buNone/>
            </a:pPr>
            <a:r>
              <a:rPr lang="en-US" dirty="0" smtClean="0"/>
              <a:t>By</a:t>
            </a:r>
          </a:p>
          <a:p>
            <a:pPr marL="0" indent="0" algn="ctr">
              <a:buNone/>
            </a:pPr>
            <a:r>
              <a:rPr lang="en-US" dirty="0" smtClean="0"/>
              <a:t>(Name)</a:t>
            </a:r>
            <a:endParaRPr lang="en-US" dirty="0"/>
          </a:p>
        </p:txBody>
      </p:sp>
    </p:spTree>
    <p:extLst>
      <p:ext uri="{BB962C8B-B14F-4D97-AF65-F5344CB8AC3E}">
        <p14:creationId xmlns:p14="http://schemas.microsoft.com/office/powerpoint/2010/main" xmlns="" val="268890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Interview process</a:t>
            </a:r>
            <a:endParaRPr lang="en-US"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smtClean="0"/>
              <a:t>I met </a:t>
            </a:r>
            <a:r>
              <a:rPr lang="en-US" dirty="0"/>
              <a:t>****************, a project manager of the Head Start program.</a:t>
            </a:r>
          </a:p>
          <a:p>
            <a:pPr>
              <a:buFont typeface="Wingdings" panose="05000000000000000000" pitchFamily="2" charset="2"/>
              <a:buChar char="Ø"/>
            </a:pPr>
            <a:r>
              <a:rPr lang="en-US" dirty="0"/>
              <a:t>The date of meeting was the 15</a:t>
            </a:r>
            <a:r>
              <a:rPr lang="en-US" baseline="30000" dirty="0"/>
              <a:t>th</a:t>
            </a:r>
            <a:r>
              <a:rPr lang="en-US" dirty="0"/>
              <a:t> day of February 2018 at 3.15 pm.</a:t>
            </a:r>
          </a:p>
          <a:p>
            <a:pPr>
              <a:buFont typeface="Wingdings" panose="05000000000000000000" pitchFamily="2" charset="2"/>
              <a:buChar char="Ø"/>
            </a:pPr>
            <a:r>
              <a:rPr lang="en-US" dirty="0"/>
              <a:t>The interviewee got employed in the corporation when he successfully passed a job interview that had been advertised on the organization’s website upon application for the post.</a:t>
            </a:r>
          </a:p>
          <a:p>
            <a:pPr>
              <a:buFont typeface="Wingdings" panose="05000000000000000000" pitchFamily="2" charset="2"/>
              <a:buChar char="Ø"/>
            </a:pPr>
            <a:r>
              <a:rPr lang="en-US" dirty="0"/>
              <a:t>The interviewee being an ambitious person looks forward to working in higher offices with more responsibilities bearing in mind that he feels that he has successfully delivered as per the expectations of his position.</a:t>
            </a:r>
          </a:p>
        </p:txBody>
      </p:sp>
    </p:spTree>
    <p:extLst>
      <p:ext uri="{BB962C8B-B14F-4D97-AF65-F5344CB8AC3E}">
        <p14:creationId xmlns:p14="http://schemas.microsoft.com/office/powerpoint/2010/main" xmlns="" val="4060865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Telamon Corporation (TC)</a:t>
            </a:r>
            <a:br>
              <a:rPr lang="en-US" dirty="0" smtClean="0"/>
            </a:br>
            <a:r>
              <a:rPr lang="en-US" dirty="0" smtClean="0"/>
              <a:t>Transition Resources Corporation</a:t>
            </a:r>
            <a:br>
              <a:rPr lang="en-US" dirty="0" smtClean="0"/>
            </a:br>
            <a:r>
              <a:rPr lang="en-US" dirty="0" smtClean="0"/>
              <a:t>(Head Start)</a:t>
            </a:r>
            <a:endParaRPr lang="en-US" dirty="0"/>
          </a:p>
        </p:txBody>
      </p:sp>
      <p:sp>
        <p:nvSpPr>
          <p:cNvPr id="3" name="Content Placeholder 2"/>
          <p:cNvSpPr>
            <a:spLocks noGrp="1"/>
          </p:cNvSpPr>
          <p:nvPr>
            <p:ph idx="1"/>
          </p:nvPr>
        </p:nvSpPr>
        <p:spPr>
          <a:xfrm>
            <a:off x="457200" y="2466473"/>
            <a:ext cx="7949866" cy="3575553"/>
          </a:xfrm>
          <a:noFill/>
        </p:spPr>
        <p:txBody>
          <a:bodyPr>
            <a:normAutofit/>
          </a:bodyPr>
          <a:lstStyle/>
          <a:p>
            <a:pPr>
              <a:buFont typeface="Wingdings" panose="05000000000000000000" pitchFamily="2" charset="2"/>
              <a:buChar char="Ø"/>
            </a:pPr>
            <a:r>
              <a:rPr lang="en-US" dirty="0" smtClean="0"/>
              <a:t>TC </a:t>
            </a:r>
            <a:r>
              <a:rPr lang="en-US" dirty="0"/>
              <a:t>Head Start has been working since </a:t>
            </a:r>
            <a:r>
              <a:rPr lang="en-US" dirty="0" smtClean="0"/>
              <a:t>1965.</a:t>
            </a:r>
          </a:p>
          <a:p>
            <a:pPr>
              <a:buFont typeface="Wingdings" panose="05000000000000000000" pitchFamily="2" charset="2"/>
              <a:buChar char="Ø"/>
            </a:pPr>
            <a:r>
              <a:rPr lang="en-US" dirty="0" smtClean="0"/>
              <a:t>Telamon Corporation (TC) Head Start is an organization that provides early childhood and family support programs. </a:t>
            </a:r>
          </a:p>
          <a:p>
            <a:pPr>
              <a:buFont typeface="Wingdings" panose="05000000000000000000" pitchFamily="2" charset="2"/>
              <a:buChar char="Ø"/>
            </a:pPr>
            <a:r>
              <a:rPr lang="en-US" dirty="0" smtClean="0"/>
              <a:t>Head Start’s purpose is to promote school readiness of children ages 0-5 years from low income families by enhancing their cognitive, social and emotional development.</a:t>
            </a:r>
          </a:p>
          <a:p>
            <a:pPr>
              <a:buFont typeface="Wingdings" panose="05000000000000000000" pitchFamily="2" charset="2"/>
              <a:buChar char="Ø"/>
            </a:pPr>
            <a:r>
              <a:rPr lang="en-US" dirty="0"/>
              <a:t>The organization’s work has resulted into those who are in need becoming more meaningful and self-reliant.</a:t>
            </a:r>
          </a:p>
          <a:p>
            <a:pPr>
              <a:buFont typeface="Wingdings" panose="05000000000000000000" pitchFamily="2" charset="2"/>
              <a:buChar char="Ø"/>
            </a:pPr>
            <a:endParaRPr lang="en-US" dirty="0" smtClean="0"/>
          </a:p>
          <a:p>
            <a:pPr lvl="1">
              <a:buFont typeface="Wingdings" panose="05000000000000000000" pitchFamily="2" charset="2"/>
              <a:buChar char="Ø"/>
            </a:pPr>
            <a:endParaRPr lang="en-US" dirty="0" smtClean="0"/>
          </a:p>
          <a:p>
            <a:pPr lvl="1">
              <a:buFont typeface="Wingdings" panose="05000000000000000000" pitchFamily="2" charset="2"/>
              <a:buChar char="ü"/>
            </a:pPr>
            <a:endParaRPr lang="en-US" dirty="0" smtClean="0"/>
          </a:p>
          <a:p>
            <a:pPr>
              <a:buFont typeface="Wingdings" panose="05000000000000000000" pitchFamily="2" charset="2"/>
              <a:buChar char="ü"/>
            </a:pPr>
            <a:endParaRPr lang="en-US" dirty="0" smtClean="0"/>
          </a:p>
          <a:p>
            <a:pPr>
              <a:buFont typeface="Wingdings" panose="05000000000000000000" pitchFamily="2" charset="2"/>
              <a:buChar char="ü"/>
            </a:pPr>
            <a:endParaRPr lang="en-US" dirty="0" smtClean="0"/>
          </a:p>
          <a:p>
            <a:pPr marL="0" indent="0">
              <a:buNone/>
            </a:pPr>
            <a:endParaRPr lang="en-US" dirty="0" smtClean="0"/>
          </a:p>
          <a:p>
            <a:pPr>
              <a:buFont typeface="Wingdings" panose="05000000000000000000" pitchFamily="2" charset="2"/>
              <a:buChar char="Ø"/>
            </a:pPr>
            <a:endParaRPr lang="en-US" dirty="0"/>
          </a:p>
        </p:txBody>
      </p:sp>
    </p:spTree>
    <p:extLst>
      <p:ext uri="{BB962C8B-B14F-4D97-AF65-F5344CB8AC3E}">
        <p14:creationId xmlns:p14="http://schemas.microsoft.com/office/powerpoint/2010/main" xmlns="" val="2258458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Telamon Corporation (TC)</a:t>
            </a:r>
            <a:br>
              <a:rPr lang="en-US" dirty="0"/>
            </a:br>
            <a:r>
              <a:rPr lang="en-US" dirty="0"/>
              <a:t>Transition Resources Corporation</a:t>
            </a:r>
            <a:br>
              <a:rPr lang="en-US" dirty="0"/>
            </a:br>
            <a:r>
              <a:rPr lang="en-US" dirty="0"/>
              <a:t>(Head Start)</a:t>
            </a:r>
          </a:p>
        </p:txBody>
      </p:sp>
      <p:sp>
        <p:nvSpPr>
          <p:cNvPr id="3" name="Content Placeholder 2"/>
          <p:cNvSpPr>
            <a:spLocks noGrp="1"/>
          </p:cNvSpPr>
          <p:nvPr>
            <p:ph idx="1"/>
          </p:nvPr>
        </p:nvSpPr>
        <p:spPr>
          <a:xfrm>
            <a:off x="705852" y="2533569"/>
            <a:ext cx="6347714" cy="3880773"/>
          </a:xfrm>
        </p:spPr>
        <p:txBody>
          <a:bodyPr/>
          <a:lstStyle/>
          <a:p>
            <a:pPr>
              <a:buFont typeface="Wingdings" panose="05000000000000000000" pitchFamily="2" charset="2"/>
              <a:buChar char="Ø"/>
            </a:pPr>
            <a:r>
              <a:rPr lang="en-US" dirty="0"/>
              <a:t>The Corporation does its work through a network of Head Start Centers namely:-</a:t>
            </a:r>
          </a:p>
          <a:p>
            <a:pPr lvl="1">
              <a:buFont typeface="Wingdings" panose="05000000000000000000" pitchFamily="2" charset="2"/>
              <a:buChar char="ü"/>
            </a:pPr>
            <a:r>
              <a:rPr lang="en-US" dirty="0"/>
              <a:t> Head Start (Preschool for children ages 3-5 years</a:t>
            </a:r>
            <a:r>
              <a:rPr lang="en-US" dirty="0" smtClean="0"/>
              <a:t>).</a:t>
            </a:r>
            <a:endParaRPr lang="en-US" dirty="0"/>
          </a:p>
          <a:p>
            <a:pPr lvl="1">
              <a:buFont typeface="Wingdings" panose="05000000000000000000" pitchFamily="2" charset="2"/>
              <a:buChar char="ü"/>
            </a:pPr>
            <a:r>
              <a:rPr lang="en-US" dirty="0"/>
              <a:t>Early Head Start (Childcare   for children 0-3 years and pregnant women</a:t>
            </a:r>
            <a:r>
              <a:rPr lang="en-US" dirty="0" smtClean="0"/>
              <a:t>).</a:t>
            </a:r>
            <a:endParaRPr lang="en-US" dirty="0"/>
          </a:p>
          <a:p>
            <a:pPr lvl="1">
              <a:buFont typeface="Wingdings" panose="05000000000000000000" pitchFamily="2" charset="2"/>
              <a:buChar char="ü"/>
            </a:pPr>
            <a:r>
              <a:rPr lang="en-US" dirty="0"/>
              <a:t> Migrant and Seasonal Head Start (childcare and preschool for children of eligible farmworkers ages 0-5 years</a:t>
            </a:r>
            <a:r>
              <a:rPr lang="en-US" dirty="0" smtClean="0"/>
              <a:t>).  </a:t>
            </a:r>
            <a:endParaRPr lang="en-US" dirty="0"/>
          </a:p>
        </p:txBody>
      </p:sp>
    </p:spTree>
    <p:extLst>
      <p:ext uri="{BB962C8B-B14F-4D97-AF65-F5344CB8AC3E}">
        <p14:creationId xmlns:p14="http://schemas.microsoft.com/office/powerpoint/2010/main" xmlns="" val="1094812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TC’s Head Start Mission and Values</a:t>
            </a:r>
            <a:endParaRPr lang="en-US"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smtClean="0"/>
              <a:t>The mission of the Head Start is to nurture an environment that supports the healthy growth and development of every child in the context of the child’s family culture and community.</a:t>
            </a:r>
          </a:p>
          <a:p>
            <a:pPr>
              <a:buFont typeface="Wingdings" panose="05000000000000000000" pitchFamily="2" charset="2"/>
              <a:buChar char="Ø"/>
            </a:pPr>
            <a:r>
              <a:rPr lang="en-US" dirty="0" smtClean="0"/>
              <a:t>The organization values working with the parents as partners to collaborate in the process of decision making and policy formulation.</a:t>
            </a:r>
          </a:p>
          <a:p>
            <a:pPr>
              <a:buFont typeface="Wingdings" panose="05000000000000000000" pitchFamily="2" charset="2"/>
              <a:buChar char="Ø"/>
            </a:pPr>
            <a:r>
              <a:rPr lang="en-US" dirty="0" smtClean="0"/>
              <a:t>Head Start values healthy development of children and therefore secures a </a:t>
            </a:r>
            <a:r>
              <a:rPr lang="en-US" dirty="0"/>
              <a:t>setting where children can develop their skills under the watchful eyes of well-trained caregivers.</a:t>
            </a:r>
            <a:endParaRPr lang="en-US" dirty="0" smtClean="0"/>
          </a:p>
          <a:p>
            <a:pPr>
              <a:buFont typeface="Wingdings" panose="05000000000000000000" pitchFamily="2" charset="2"/>
              <a:buChar char="Ø"/>
            </a:pPr>
            <a:r>
              <a:rPr lang="en-US" dirty="0" smtClean="0"/>
              <a:t>The organization recognizes the importance of strengthening linkages within communities.</a:t>
            </a:r>
            <a:endParaRPr lang="en-US" dirty="0"/>
          </a:p>
        </p:txBody>
      </p:sp>
    </p:spTree>
    <p:extLst>
      <p:ext uri="{BB962C8B-B14F-4D97-AF65-F5344CB8AC3E}">
        <p14:creationId xmlns:p14="http://schemas.microsoft.com/office/powerpoint/2010/main" xmlns="" val="1702762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Organization's evaluation process</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t>Holding bi-monthly staff project monitoring and evaluation meetings.</a:t>
            </a:r>
          </a:p>
          <a:p>
            <a:pPr>
              <a:buFont typeface="Wingdings" panose="05000000000000000000" pitchFamily="2" charset="2"/>
              <a:buChar char="Ø"/>
            </a:pPr>
            <a:r>
              <a:rPr lang="en-US" dirty="0" smtClean="0"/>
              <a:t>Preparation of monthly reports by project officers.</a:t>
            </a:r>
          </a:p>
          <a:p>
            <a:pPr>
              <a:buFont typeface="Wingdings" panose="05000000000000000000" pitchFamily="2" charset="2"/>
              <a:buChar char="Ø"/>
            </a:pPr>
            <a:r>
              <a:rPr lang="en-US" dirty="0" smtClean="0"/>
              <a:t>Holding project yearly monitoring and evaluation activities. </a:t>
            </a:r>
          </a:p>
          <a:p>
            <a:pPr>
              <a:buFont typeface="Wingdings" panose="05000000000000000000" pitchFamily="2" charset="2"/>
              <a:buChar char="Ø"/>
            </a:pPr>
            <a:r>
              <a:rPr lang="en-US" dirty="0" smtClean="0"/>
              <a:t>Inviting external evaluators like the project auditors.</a:t>
            </a:r>
          </a:p>
          <a:p>
            <a:pPr>
              <a:buFont typeface="Wingdings" panose="05000000000000000000" pitchFamily="2" charset="2"/>
              <a:buChar char="Ø"/>
            </a:pPr>
            <a:r>
              <a:rPr lang="en-US" dirty="0" smtClean="0"/>
              <a:t>Carrying out internal project evaluation after the end of each program.</a:t>
            </a:r>
          </a:p>
          <a:p>
            <a:pPr>
              <a:buFont typeface="Wingdings" panose="05000000000000000000" pitchFamily="2" charset="2"/>
              <a:buChar char="Ø"/>
            </a:pPr>
            <a:r>
              <a:rPr lang="en-US" dirty="0" smtClean="0"/>
              <a:t>Reports of project evaluation from the donors.</a:t>
            </a:r>
            <a:endParaRPr lang="en-US" dirty="0"/>
          </a:p>
        </p:txBody>
      </p:sp>
    </p:spTree>
    <p:extLst>
      <p:ext uri="{BB962C8B-B14F-4D97-AF65-F5344CB8AC3E}">
        <p14:creationId xmlns:p14="http://schemas.microsoft.com/office/powerpoint/2010/main" xmlns="" val="2235488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Stakeholders</a:t>
            </a:r>
            <a:endParaRPr lang="en-US"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smtClean="0"/>
              <a:t>State governments formulate policies that promote project activities and provide to a small extent financial support.</a:t>
            </a:r>
          </a:p>
          <a:p>
            <a:pPr>
              <a:buFont typeface="Wingdings" panose="05000000000000000000" pitchFamily="2" charset="2"/>
              <a:buChar char="Ø"/>
            </a:pPr>
            <a:r>
              <a:rPr lang="en-US" dirty="0" smtClean="0"/>
              <a:t> Program donors provide financial support to run the project.</a:t>
            </a:r>
          </a:p>
          <a:p>
            <a:pPr>
              <a:buFont typeface="Wingdings" panose="05000000000000000000" pitchFamily="2" charset="2"/>
              <a:buChar char="Ø"/>
            </a:pPr>
            <a:r>
              <a:rPr lang="en-US" dirty="0" smtClean="0"/>
              <a:t>Communities in which the program works cooperate by providing relevant information and insight on how best the project can be implemented.</a:t>
            </a:r>
          </a:p>
          <a:p>
            <a:pPr>
              <a:buFont typeface="Wingdings" panose="05000000000000000000" pitchFamily="2" charset="2"/>
              <a:buChar char="Ø"/>
            </a:pPr>
            <a:r>
              <a:rPr lang="en-US" dirty="0" smtClean="0"/>
              <a:t>Organizations working in similar thematic areas share information relating to achievement of efficacy of the project.</a:t>
            </a:r>
          </a:p>
          <a:p>
            <a:pPr>
              <a:buFont typeface="Wingdings" panose="05000000000000000000" pitchFamily="2" charset="2"/>
              <a:buChar char="Ø"/>
            </a:pPr>
            <a:r>
              <a:rPr lang="en-US" dirty="0" smtClean="0"/>
              <a:t>Project employees carry out the project according to the provided plan.</a:t>
            </a:r>
          </a:p>
          <a:p>
            <a:pPr>
              <a:buFont typeface="Wingdings" panose="05000000000000000000" pitchFamily="2" charset="2"/>
              <a:buChar char="Ø"/>
            </a:pPr>
            <a:endParaRPr lang="en-US" dirty="0" smtClean="0"/>
          </a:p>
          <a:p>
            <a:pPr>
              <a:buFont typeface="Wingdings" panose="05000000000000000000" pitchFamily="2" charset="2"/>
              <a:buChar char="Ø"/>
            </a:pPr>
            <a:endParaRPr lang="en-US" dirty="0"/>
          </a:p>
        </p:txBody>
      </p:sp>
    </p:spTree>
    <p:extLst>
      <p:ext uri="{BB962C8B-B14F-4D97-AF65-F5344CB8AC3E}">
        <p14:creationId xmlns:p14="http://schemas.microsoft.com/office/powerpoint/2010/main" xmlns="" val="3091715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Challenges</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t>Identification of beneficiaries.</a:t>
            </a:r>
          </a:p>
          <a:p>
            <a:pPr>
              <a:buFont typeface="Wingdings" panose="05000000000000000000" pitchFamily="2" charset="2"/>
              <a:buChar char="Ø"/>
            </a:pPr>
            <a:r>
              <a:rPr lang="en-US" dirty="0" smtClean="0"/>
              <a:t>Insufficient funding.</a:t>
            </a:r>
          </a:p>
          <a:p>
            <a:pPr>
              <a:buFont typeface="Wingdings" panose="05000000000000000000" pitchFamily="2" charset="2"/>
              <a:buChar char="Ø"/>
            </a:pPr>
            <a:r>
              <a:rPr lang="en-US" dirty="0" smtClean="0"/>
              <a:t>Duplication of project activities by organizations working in the same thematic areas.</a:t>
            </a:r>
          </a:p>
          <a:p>
            <a:pPr>
              <a:buFont typeface="Wingdings" panose="05000000000000000000" pitchFamily="2" charset="2"/>
              <a:buChar char="Ø"/>
            </a:pPr>
            <a:r>
              <a:rPr lang="en-US" dirty="0" smtClean="0"/>
              <a:t>Political interference.</a:t>
            </a:r>
          </a:p>
          <a:p>
            <a:pPr>
              <a:buFont typeface="Wingdings" panose="05000000000000000000" pitchFamily="2" charset="2"/>
              <a:buChar char="Ø"/>
            </a:pPr>
            <a:r>
              <a:rPr lang="en-US" dirty="0" smtClean="0"/>
              <a:t>Lack of cooperation from some stakeholders.</a:t>
            </a:r>
          </a:p>
          <a:p>
            <a:pPr>
              <a:buFont typeface="Wingdings" panose="05000000000000000000" pitchFamily="2" charset="2"/>
              <a:buChar char="Ø"/>
            </a:pPr>
            <a:r>
              <a:rPr lang="en-US" dirty="0" smtClean="0"/>
              <a:t>Existence of inadequate government laws to support the program.</a:t>
            </a:r>
          </a:p>
          <a:p>
            <a:pPr>
              <a:buFont typeface="Wingdings" panose="05000000000000000000" pitchFamily="2" charset="2"/>
              <a:buChar char="Ø"/>
            </a:pPr>
            <a:r>
              <a:rPr lang="en-US" dirty="0" smtClean="0"/>
              <a:t>Insufficiency of funds. </a:t>
            </a:r>
            <a:endParaRPr lang="en-US" dirty="0"/>
          </a:p>
        </p:txBody>
      </p:sp>
    </p:spTree>
    <p:extLst>
      <p:ext uri="{BB962C8B-B14F-4D97-AF65-F5344CB8AC3E}">
        <p14:creationId xmlns:p14="http://schemas.microsoft.com/office/powerpoint/2010/main" xmlns="" val="1473420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Project sustainability</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t>Delivering on the project’s objectives hence securing confidence of donors. </a:t>
            </a:r>
          </a:p>
          <a:p>
            <a:pPr>
              <a:buFont typeface="Wingdings" panose="05000000000000000000" pitchFamily="2" charset="2"/>
              <a:buChar char="Ø"/>
            </a:pPr>
            <a:r>
              <a:rPr lang="en-US" dirty="0" smtClean="0"/>
              <a:t>Keeping in touch with the project beneficiaries who would definitely feel obliged to support the program after experiencing its fruits.</a:t>
            </a:r>
          </a:p>
          <a:p>
            <a:pPr>
              <a:buFont typeface="Wingdings" panose="05000000000000000000" pitchFamily="2" charset="2"/>
              <a:buChar char="Ø"/>
            </a:pPr>
            <a:r>
              <a:rPr lang="en-US" dirty="0" smtClean="0"/>
              <a:t>Maintaining good relations with stakeholders</a:t>
            </a:r>
            <a:r>
              <a:rPr lang="en-US" dirty="0"/>
              <a:t> </a:t>
            </a:r>
            <a:r>
              <a:rPr lang="en-US" dirty="0" smtClean="0"/>
              <a:t>to facilitate cooperation.</a:t>
            </a:r>
          </a:p>
          <a:p>
            <a:pPr>
              <a:buFont typeface="Wingdings" panose="05000000000000000000" pitchFamily="2" charset="2"/>
              <a:buChar char="Ø"/>
            </a:pPr>
            <a:r>
              <a:rPr lang="en-US" dirty="0" smtClean="0"/>
              <a:t>Establishment of income generating projects to help in running of the organization.</a:t>
            </a:r>
          </a:p>
        </p:txBody>
      </p:sp>
    </p:spTree>
    <p:extLst>
      <p:ext uri="{BB962C8B-B14F-4D97-AF65-F5344CB8AC3E}">
        <p14:creationId xmlns:p14="http://schemas.microsoft.com/office/powerpoint/2010/main" xmlns="" val="23104801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Thank you note</a:t>
            </a:r>
            <a:endParaRPr lang="en-US" dirty="0"/>
          </a:p>
        </p:txBody>
      </p:sp>
      <p:sp>
        <p:nvSpPr>
          <p:cNvPr id="5" name="Content Placeholder 4"/>
          <p:cNvSpPr>
            <a:spLocks noGrp="1"/>
          </p:cNvSpPr>
          <p:nvPr>
            <p:ph idx="1"/>
          </p:nvPr>
        </p:nvSpPr>
        <p:spPr/>
        <p:txBody>
          <a:bodyPr>
            <a:normAutofit fontScale="85000" lnSpcReduction="10000"/>
          </a:bodyPr>
          <a:lstStyle/>
          <a:p>
            <a:pPr marL="0" indent="0">
              <a:buNone/>
            </a:pPr>
            <a:r>
              <a:rPr lang="en-US" b="1" dirty="0"/>
              <a:t>TO: </a:t>
            </a:r>
            <a:r>
              <a:rPr lang="en-US" b="1" dirty="0" smtClean="0"/>
              <a:t>INTERVIEWEE</a:t>
            </a:r>
            <a:endParaRPr lang="en-US" dirty="0"/>
          </a:p>
          <a:p>
            <a:pPr marL="0" indent="0">
              <a:buNone/>
            </a:pPr>
            <a:r>
              <a:rPr lang="en-US" b="1" dirty="0"/>
              <a:t> </a:t>
            </a:r>
            <a:r>
              <a:rPr lang="en-US" b="1" dirty="0" smtClean="0"/>
              <a:t>FROM</a:t>
            </a:r>
            <a:r>
              <a:rPr lang="en-US" b="1" dirty="0"/>
              <a:t>: </a:t>
            </a:r>
            <a:endParaRPr lang="en-US" dirty="0"/>
          </a:p>
          <a:p>
            <a:pPr marL="0" indent="0">
              <a:buNone/>
            </a:pPr>
            <a:r>
              <a:rPr lang="en-US" b="1" dirty="0"/>
              <a:t>Re</a:t>
            </a:r>
            <a:r>
              <a:rPr lang="en-US" dirty="0"/>
              <a:t>: </a:t>
            </a:r>
            <a:r>
              <a:rPr lang="en-US" b="1" u="sng" dirty="0"/>
              <a:t>Thank you note</a:t>
            </a:r>
            <a:r>
              <a:rPr lang="en-US" dirty="0"/>
              <a:t> </a:t>
            </a:r>
          </a:p>
          <a:p>
            <a:pPr marL="0" indent="0">
              <a:buNone/>
            </a:pPr>
            <a:r>
              <a:rPr lang="en-US" dirty="0"/>
              <a:t>Greetings,</a:t>
            </a:r>
          </a:p>
          <a:p>
            <a:pPr marL="0" indent="0">
              <a:buNone/>
            </a:pPr>
            <a:r>
              <a:rPr lang="en-US" dirty="0"/>
              <a:t>I write in reference to the above mentioned subject.</a:t>
            </a:r>
          </a:p>
          <a:p>
            <a:pPr marL="0" indent="0">
              <a:buNone/>
            </a:pPr>
            <a:r>
              <a:rPr lang="en-US" dirty="0"/>
              <a:t>I am so grateful for the opportunity you granted me to speak to you regarding the </a:t>
            </a:r>
            <a:r>
              <a:rPr lang="en-US" dirty="0" smtClean="0"/>
              <a:t>organization that you work in. I </a:t>
            </a:r>
            <a:r>
              <a:rPr lang="en-US" dirty="0"/>
              <a:t>consider myself privileged for it was a pleasure to meet you and I sincerely enjoyed the experience since I learned more details regarding the </a:t>
            </a:r>
            <a:r>
              <a:rPr lang="en-US" dirty="0" smtClean="0"/>
              <a:t>company.</a:t>
            </a:r>
            <a:endParaRPr lang="en-US" dirty="0"/>
          </a:p>
          <a:p>
            <a:pPr marL="0" indent="0">
              <a:buNone/>
            </a:pPr>
            <a:r>
              <a:rPr lang="en-US" dirty="0" smtClean="0"/>
              <a:t>Following </a:t>
            </a:r>
            <a:r>
              <a:rPr lang="en-US" dirty="0"/>
              <a:t>our conversation, I am </a:t>
            </a:r>
            <a:r>
              <a:rPr lang="en-US" dirty="0" smtClean="0"/>
              <a:t>now highly </a:t>
            </a:r>
            <a:r>
              <a:rPr lang="en-US" dirty="0"/>
              <a:t>convinced that I </a:t>
            </a:r>
            <a:r>
              <a:rPr lang="en-US" dirty="0" smtClean="0"/>
              <a:t>have the right perception regarding your organization.</a:t>
            </a:r>
            <a:endParaRPr lang="en-US" dirty="0"/>
          </a:p>
          <a:p>
            <a:pPr marL="0" indent="0">
              <a:buNone/>
            </a:pPr>
            <a:r>
              <a:rPr lang="en-US" dirty="0"/>
              <a:t>Kind regards,</a:t>
            </a:r>
          </a:p>
          <a:p>
            <a:pPr marL="0" indent="0">
              <a:buNone/>
            </a:pPr>
            <a:r>
              <a:rPr lang="en-US" dirty="0"/>
              <a:t>(Name)</a:t>
            </a:r>
          </a:p>
        </p:txBody>
      </p:sp>
    </p:spTree>
    <p:extLst>
      <p:ext uri="{BB962C8B-B14F-4D97-AF65-F5344CB8AC3E}">
        <p14:creationId xmlns:p14="http://schemas.microsoft.com/office/powerpoint/2010/main" xmlns="" val="4078453649"/>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890</TotalTime>
  <Words>681</Words>
  <Application>Microsoft Office PowerPoint</Application>
  <PresentationFormat>On-screen Show (4:3)</PresentationFormat>
  <Paragraphs>65</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TELAMON CORPORATION (HEAD START)</vt:lpstr>
      <vt:lpstr>The Interview process</vt:lpstr>
      <vt:lpstr>Telamon Corporation (TC) Transition Resources Corporation (Head Start)</vt:lpstr>
      <vt:lpstr>Telamon Corporation (TC) Transition Resources Corporation (Head Start)</vt:lpstr>
      <vt:lpstr>TC’s Head Start Mission and Values</vt:lpstr>
      <vt:lpstr>Organization's evaluation process</vt:lpstr>
      <vt:lpstr>Stakeholders</vt:lpstr>
      <vt:lpstr>Challenges</vt:lpstr>
      <vt:lpstr>Project sustainability</vt:lpstr>
      <vt:lpstr>Thank you note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organization</dc:title>
  <dc:creator>Windows User</dc:creator>
  <cp:lastModifiedBy>hp ProBook 4530 User</cp:lastModifiedBy>
  <cp:revision>40</cp:revision>
  <dcterms:created xsi:type="dcterms:W3CDTF">2018-02-16T03:21:18Z</dcterms:created>
  <dcterms:modified xsi:type="dcterms:W3CDTF">2018-02-16T20:47:42Z</dcterms:modified>
</cp:coreProperties>
</file>